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/>
              <a:t>Сведения о состоянии преступности по отдельным категориям преступлений за август 2025 года</a:t>
            </a:r>
          </a:p>
        </c:rich>
      </c:tx>
      <c:layout>
        <c:manualLayout>
          <c:xMode val="edge"/>
          <c:yMode val="edge"/>
          <c:x val="0.1024025243597797"/>
          <c:y val="4.046865763401196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785524536705638"/>
          <c:y val="0.2387433439829606"/>
          <c:w val="0.45711784511784515"/>
          <c:h val="0.722917997870074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29E-424E-9D29-584F0D1DCE2D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29E-424E-9D29-584F0D1DCE2D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29E-424E-9D29-584F0D1DCE2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29E-424E-9D29-584F0D1DCE2D}"/>
              </c:ext>
            </c:extLst>
          </c:dPt>
          <c:dLbls>
            <c:dLbl>
              <c:idx val="0"/>
              <c:layout>
                <c:manualLayout>
                  <c:x val="-4.0704472546992235E-2"/>
                  <c:y val="-2.75786772659807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29E-424E-9D29-584F0D1DCE2D}"/>
                </c:ext>
              </c:extLst>
            </c:dLbl>
            <c:dLbl>
              <c:idx val="1"/>
              <c:layout>
                <c:manualLayout>
                  <c:x val="1.8613377873220392E-2"/>
                  <c:y val="-1.238291699160608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29E-424E-9D29-584F0D1DCE2D}"/>
                </c:ext>
              </c:extLst>
            </c:dLbl>
            <c:dLbl>
              <c:idx val="2"/>
              <c:layout>
                <c:manualLayout>
                  <c:x val="9.1373048065961446E-3"/>
                  <c:y val="1.565260412735948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29E-424E-9D29-584F0D1DCE2D}"/>
                </c:ext>
              </c:extLst>
            </c:dLbl>
            <c:dLbl>
              <c:idx val="3"/>
              <c:layout>
                <c:manualLayout>
                  <c:x val="-2.9547018743869138E-2"/>
                  <c:y val="9.379487308495383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29E-424E-9D29-584F0D1DCE2D}"/>
                </c:ext>
              </c:extLst>
            </c:dLbl>
            <c:dLbl>
              <c:idx val="4"/>
              <c:layout>
                <c:manualLayout>
                  <c:x val="-2.0254937829740978E-2"/>
                  <c:y val="5.906216195818973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29E-424E-9D29-584F0D1DCE2D}"/>
                </c:ext>
              </c:extLst>
            </c:dLbl>
            <c:dLbl>
              <c:idx val="5"/>
              <c:layout>
                <c:manualLayout>
                  <c:x val="-5.9863092870966889E-2"/>
                  <c:y val="7.984453221302609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29E-424E-9D29-584F0D1DCE2D}"/>
                </c:ext>
              </c:extLst>
            </c:dLbl>
            <c:dLbl>
              <c:idx val="6"/>
              <c:layout>
                <c:manualLayout>
                  <c:x val="-8.0859937962300163E-2"/>
                  <c:y val="2.247758966231457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29E-424E-9D29-584F0D1DCE2D}"/>
                </c:ext>
              </c:extLst>
            </c:dLbl>
            <c:dLbl>
              <c:idx val="7"/>
              <c:layout>
                <c:manualLayout>
                  <c:x val="-0.13479646862324027"/>
                  <c:y val="1.685089683278408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29E-424E-9D29-584F0D1DCE2D}"/>
                </c:ext>
              </c:extLst>
            </c:dLbl>
            <c:dLbl>
              <c:idx val="8"/>
              <c:layout>
                <c:manualLayout>
                  <c:x val="-0.15505967814629232"/>
                  <c:y val="-1.505840523928119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29E-424E-9D29-584F0D1DCE2D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'3'!$A$4:$A$7</c:f>
              <c:strCache>
                <c:ptCount val="4"/>
                <c:pt idx="0">
                  <c:v>Особо тяжкие</c:v>
                </c:pt>
                <c:pt idx="1">
                  <c:v>Тяжкие</c:v>
                </c:pt>
                <c:pt idx="2">
                  <c:v>Средней тяжести</c:v>
                </c:pt>
                <c:pt idx="3">
                  <c:v>Небольшой тяжести</c:v>
                </c:pt>
              </c:strCache>
            </c:strRef>
          </c:cat>
          <c:val>
            <c:numRef>
              <c:f>'3'!$B$4:$B$7</c:f>
              <c:numCache>
                <c:formatCode>General</c:formatCode>
                <c:ptCount val="4"/>
                <c:pt idx="0">
                  <c:v>75</c:v>
                </c:pt>
                <c:pt idx="1">
                  <c:v>416</c:v>
                </c:pt>
                <c:pt idx="2">
                  <c:v>318</c:v>
                </c:pt>
                <c:pt idx="3">
                  <c:v>419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29E-424E-9D29-584F0D1DCE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0279140432121301"/>
          <c:y val="0.14666004587264431"/>
          <c:w val="0.28294343077245221"/>
          <c:h val="0.7984581431825525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4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500" b="1" i="0" baseline="0">
                <a:solidFill>
                  <a:sysClr val="windowText" lastClr="000000"/>
                </a:solidFill>
                <a:effectLst/>
              </a:rPr>
              <a:t>Сведения о состоянии преступности по отдельным категориям преступлений за август 20</a:t>
            </a:r>
            <a:r>
              <a:rPr lang="en-US" sz="1500" b="1" i="0" baseline="0">
                <a:solidFill>
                  <a:sysClr val="windowText" lastClr="000000"/>
                </a:solidFill>
                <a:effectLst/>
              </a:rPr>
              <a:t>2</a:t>
            </a:r>
            <a:r>
              <a:rPr lang="ru-RU" sz="1500" b="1" i="0" baseline="0">
                <a:solidFill>
                  <a:sysClr val="windowText" lastClr="000000"/>
                </a:solidFill>
                <a:effectLst/>
              </a:rPr>
              <a:t>5 года</a:t>
            </a:r>
            <a:endParaRPr lang="ru-RU" sz="1500">
              <a:solidFill>
                <a:sysClr val="windowText" lastClr="000000"/>
              </a:solidFill>
              <a:effectLst/>
            </a:endParaRPr>
          </a:p>
        </c:rich>
      </c:tx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'4'!$B$3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'4'!$A$4:$A$8</c:f>
              <c:strCache>
                <c:ptCount val="5"/>
                <c:pt idx="0">
                  <c:v>Общеуголовной направленности</c:v>
                </c:pt>
                <c:pt idx="1">
                  <c:v>Коррупционной направленности</c:v>
                </c:pt>
                <c:pt idx="2">
                  <c:v>Экономической направленности</c:v>
                </c:pt>
                <c:pt idx="3">
                  <c:v>Связанные с незаконным оборотом наркотиков</c:v>
                </c:pt>
                <c:pt idx="4">
                  <c:v>Связанные с незаконным оборотом оружия</c:v>
                </c:pt>
              </c:strCache>
            </c:strRef>
          </c:cat>
          <c:val>
            <c:numRef>
              <c:f>'4'!$B$4:$B$8</c:f>
              <c:numCache>
                <c:formatCode>General</c:formatCode>
                <c:ptCount val="5"/>
                <c:pt idx="0">
                  <c:v>904</c:v>
                </c:pt>
                <c:pt idx="1">
                  <c:v>232</c:v>
                </c:pt>
                <c:pt idx="2">
                  <c:v>324</c:v>
                </c:pt>
                <c:pt idx="3">
                  <c:v>338</c:v>
                </c:pt>
                <c:pt idx="4">
                  <c:v>17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CF96-4F63-99EC-0E35FDB1005F}"/>
            </c:ext>
          </c:extLst>
        </c:ser>
        <c:ser>
          <c:idx val="1"/>
          <c:order val="1"/>
          <c:tx>
            <c:strRef>
              <c:f>'4'!$C$3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'4'!$A$4:$A$8</c:f>
              <c:strCache>
                <c:ptCount val="5"/>
                <c:pt idx="0">
                  <c:v>Общеуголовной направленности</c:v>
                </c:pt>
                <c:pt idx="1">
                  <c:v>Коррупционной направленности</c:v>
                </c:pt>
                <c:pt idx="2">
                  <c:v>Экономической направленности</c:v>
                </c:pt>
                <c:pt idx="3">
                  <c:v>Связанные с незаконным оборотом наркотиков</c:v>
                </c:pt>
                <c:pt idx="4">
                  <c:v>Связанные с незаконным оборотом оружия</c:v>
                </c:pt>
              </c:strCache>
            </c:strRef>
          </c:cat>
          <c:val>
            <c:numRef>
              <c:f>'4'!$C$4:$C$8</c:f>
              <c:numCache>
                <c:formatCode>General</c:formatCode>
                <c:ptCount val="5"/>
                <c:pt idx="0">
                  <c:v>1150</c:v>
                </c:pt>
                <c:pt idx="1">
                  <c:v>149</c:v>
                </c:pt>
                <c:pt idx="2">
                  <c:v>260</c:v>
                </c:pt>
                <c:pt idx="3">
                  <c:v>453</c:v>
                </c:pt>
                <c:pt idx="4">
                  <c:v>22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CF96-4F63-99EC-0E35FDB100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13076096"/>
        <c:axId val="1"/>
        <c:axId val="0"/>
      </c:bar3DChart>
      <c:catAx>
        <c:axId val="81307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307609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E66D5-C89A-A0BD-BF3C-4601586BC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D928618-FFD2-E671-79A4-4578EB49C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02D24C-0647-E431-2A61-CC4B3035F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763BBC-4A53-0A31-81E0-B20D65A49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324AA3-290F-8CC9-7397-A62939817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77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33801-0893-BF7E-192E-57548BDEA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4C74D98-905A-58A3-594B-7790F5FB95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7C8FB0-6F86-1485-5FA7-397DAFAC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1E5CA4-C62E-D9D1-938E-9EFCFD81B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FC6800-CE69-5312-125F-EBA5ED1E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13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EC31EAF-0C1E-0E84-C29B-728E9E88C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3C8D7B-D3AE-E5DE-CB42-9FE199CE4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8078EC-85D4-C5B5-D28B-DF491B00B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436E9A-BF2F-29D2-06CF-401C8286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22FB36-ED6F-E6A9-1786-FA69E2164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259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328AE-1B8A-4E84-407A-BE6F65F2F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56CA12-F7E2-591D-5980-2712D5659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DE1B65-5AE4-576F-EC1D-AC7419DAC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3439BA-AD8D-5F70-D5F4-0734525CF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B8494C-47EC-DC0F-0452-B625B317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256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8CDBB5-0588-DB0D-AE49-5FF56E4B2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F0E6E8-4C14-9EE2-10C8-BDAE5D4DD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2DDC63-B90D-68C4-0F72-11B4ED4D4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17757F-9A16-325B-C609-7303D655E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38AAA0-5FCB-1694-F49F-C960F5D6B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284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674ED0-91C1-CB82-5CC1-44221FFFE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780EA2-1BA3-00AE-758D-481D9C0F3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B88B76-8A0F-133E-FD8B-E40A30FBC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C26412-A0F8-D54F-86B6-DBBB0AFC0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835829-1BDD-5C43-C9D6-B0EB0475E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8E549B-D60F-EED7-69D2-D106E57EE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00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AB124-0CE6-AF93-E826-4A72C7656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44489D-AA3E-A028-F0A6-23CD13CF4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BBE60F-6199-05B7-BC98-0FB1EFDEA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A39BC9-0C26-57C1-D793-5D8D0903B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C4D8A4A-4002-1467-E121-CC4BA01FBD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62534A1-B7BD-42DF-582B-0DC7AABF0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B5050AC-CDC2-08ED-DC94-F1F44B347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2754B0-9684-3AD7-31B7-CE332F762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627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068DA8-E133-5837-9A96-49E727107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097FF1C-5AF3-3B0F-8636-C01A751CC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50EB1EF-9188-2E62-7E07-9999421CD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3491C1-B7D3-BF33-6DC1-3D10B4632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480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F95961B-FA71-96BA-ABE8-F530A95E6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662E8B5-5054-278F-C516-1A3EA5492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7DD499-2C3E-E026-E742-160DBE074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79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6B70E-54DC-37EB-FCDB-2A131C91F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E74B2-5B54-2CEE-5DB0-BCB00FB95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148600-A79E-49FF-AD0C-09585F11B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A47F91-1153-3012-3EA1-7A639ABFE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FF9974-2187-EB38-C80A-3D4B30D02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6CAA93-7743-9FA0-8979-B24892BD7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4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BEF4A-D8AB-B911-C478-86D43EE02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D9F29A4-EA78-28DA-5F63-32B830DA55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107278-8292-BF49-537B-AE7A89F0A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EAECA-6B8B-2303-C58F-E447B11BD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090599-CAE9-B17C-E995-FB7C9C97D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CF4E92-0041-22D9-1133-DE05BE466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909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427E61-DB92-EC5B-CE1A-84B7723A6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38231F-BCA6-662C-51E5-684AE60A3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953E27-A4D0-43A2-5D5F-6910DD1BDB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DFB9A-1BAE-463B-8A0D-EA4DE93186BC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17D58A-8D48-5C0E-F410-5CD345C57D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DF695D-B3C5-309B-8415-F6D8D68B0C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72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081AA8-6F2A-78A3-CBC9-9BD42EDB3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390525"/>
            <a:ext cx="8582025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05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1B54193F-85B9-AB09-EC63-78588C0461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0455" y="718205"/>
            <a:ext cx="9431090" cy="542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83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9A99F2-0EB3-CF46-BDC7-E8F06E46E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988" y="660654"/>
            <a:ext cx="8574024" cy="553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01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877B3F-C397-F9BC-C0CC-695D85B2F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723900"/>
            <a:ext cx="8582025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919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6C278C2-5BA8-CB9C-FD03-53982BABC7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7159" y="638692"/>
            <a:ext cx="9416639" cy="558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232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85D641D8-FCD3-46FA-B901-AC56447248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3846814"/>
              </p:ext>
            </p:extLst>
          </p:nvPr>
        </p:nvGraphicFramePr>
        <p:xfrm>
          <a:off x="838199" y="397565"/>
          <a:ext cx="10836965" cy="5779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511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6B24B90-D0B1-457D-BA91-7C401A9A5A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5277257"/>
              </p:ext>
            </p:extLst>
          </p:nvPr>
        </p:nvGraphicFramePr>
        <p:xfrm>
          <a:off x="838200" y="424070"/>
          <a:ext cx="10515600" cy="5752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1864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2D153E-34EA-25B9-DA45-00086DC0AF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5057" y="751336"/>
            <a:ext cx="9581886" cy="535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18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42EE244-F3D9-A9D1-0EB6-2E2FA218CA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9442" y="592310"/>
            <a:ext cx="10000627" cy="567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53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8BA4E7-DB76-C6F2-F31E-8691ADD52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510" y="921200"/>
            <a:ext cx="9705768" cy="480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266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30</Words>
  <Application>Microsoft Office PowerPoint</Application>
  <PresentationFormat>Широкоэкранный</PresentationFormat>
  <Paragraphs>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Пляскина Наталья Андреевна</dc:creator>
  <cp:lastModifiedBy>Пляскина Наталья Андреевна</cp:lastModifiedBy>
  <cp:revision>3</cp:revision>
  <dcterms:created xsi:type="dcterms:W3CDTF">2026-03-13T08:02:25Z</dcterms:created>
  <dcterms:modified xsi:type="dcterms:W3CDTF">2026-04-16T09:03:18Z</dcterms:modified>
</cp:coreProperties>
</file>